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4" r:id="rId5"/>
    <p:sldId id="265" r:id="rId6"/>
    <p:sldId id="266" r:id="rId7"/>
    <p:sldId id="267" r:id="rId8"/>
    <p:sldId id="268" r:id="rId9"/>
    <p:sldId id="269" r:id="rId10"/>
    <p:sldId id="258" r:id="rId11"/>
    <p:sldId id="272" r:id="rId12"/>
    <p:sldId id="273" r:id="rId13"/>
    <p:sldId id="259" r:id="rId14"/>
    <p:sldId id="270" r:id="rId15"/>
    <p:sldId id="260" r:id="rId16"/>
    <p:sldId id="274" r:id="rId17"/>
    <p:sldId id="261" r:id="rId18"/>
    <p:sldId id="275" r:id="rId19"/>
    <p:sldId id="276" r:id="rId20"/>
    <p:sldId id="263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3A"/>
    <a:srgbClr val="C75102"/>
    <a:srgbClr val="FF9D00"/>
    <a:srgbClr val="FF6702"/>
    <a:srgbClr val="FF3305"/>
    <a:srgbClr val="CF3E00"/>
    <a:srgbClr val="236F7A"/>
    <a:srgbClr val="EEB42D"/>
    <a:srgbClr val="5706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 varScale="1">
        <p:scale>
          <a:sx n="73" d="100"/>
          <a:sy n="73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086600" cy="1371600"/>
          </a:xfrm>
        </p:spPr>
        <p:txBody>
          <a:bodyPr/>
          <a:lstStyle>
            <a:lvl1pPr>
              <a:lnSpc>
                <a:spcPct val="80000"/>
              </a:lnSpc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8768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DA400C-9A83-4C2A-9E81-048405BA85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1EBAB-F64B-4CA9-BCF4-202FA3326F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55408-D845-4A13-B9C8-BEF5240C1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356DD-BC3C-4201-8AEB-1DBA2DA66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9BE9B-ADF9-4536-9BAE-E04462F21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3067E-4C80-4362-B0BD-3267A53476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A628A-6B27-4368-BE66-5E3215042D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519A0-B414-487B-89E7-78B161F2E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8766B-18D7-4508-9DB1-7F2C25B5E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F1104-956F-4F1C-88FA-61ECD4A9F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FB321-011F-41D6-BD5C-CA2F1BA70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5943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0C690EF-77A9-4C54-8FA6-B26760FF3C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086600" cy="4038600"/>
          </a:xfrm>
        </p:spPr>
        <p:txBody>
          <a:bodyPr/>
          <a:lstStyle/>
          <a:p>
            <a:pPr algn="r"/>
            <a:r>
              <a:rPr lang="en-US" b="1" dirty="0" smtClean="0">
                <a:latin typeface="Calibri" pitchFamily="34" charset="0"/>
              </a:rPr>
              <a:t>Value Stream Mapping</a:t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A Laboratory Tool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657600"/>
            <a:ext cx="5410200" cy="2286000"/>
          </a:xfrm>
        </p:spPr>
        <p:txBody>
          <a:bodyPr/>
          <a:lstStyle/>
          <a:p>
            <a:r>
              <a:rPr lang="en-US" dirty="0" smtClean="0">
                <a:solidFill>
                  <a:srgbClr val="00953A"/>
                </a:solidFill>
                <a:latin typeface="Calibri" pitchFamily="34" charset="0"/>
              </a:rPr>
              <a:t>Laurie Peterson-Wright</a:t>
            </a:r>
          </a:p>
          <a:p>
            <a:r>
              <a:rPr lang="en-US" dirty="0" smtClean="0">
                <a:solidFill>
                  <a:srgbClr val="00953A"/>
                </a:solidFill>
                <a:latin typeface="Calibri" pitchFamily="34" charset="0"/>
              </a:rPr>
              <a:t>Colorado Department of Public Health and Environment</a:t>
            </a:r>
          </a:p>
          <a:p>
            <a:r>
              <a:rPr lang="en-US" dirty="0" smtClean="0">
                <a:solidFill>
                  <a:srgbClr val="00953A"/>
                </a:solidFill>
                <a:latin typeface="Calibri" pitchFamily="34" charset="0"/>
              </a:rPr>
              <a:t>Laboratory Services Division</a:t>
            </a:r>
            <a:endParaRPr lang="en-US" dirty="0">
              <a:solidFill>
                <a:srgbClr val="00953A"/>
              </a:solidFill>
              <a:latin typeface="Calibri" pitchFamily="34" charset="0"/>
            </a:endParaRPr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381000"/>
            <a:ext cx="965200" cy="9652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400800" cy="4800600"/>
          </a:xfrm>
        </p:spPr>
      </p:pic>
      <p:pic>
        <p:nvPicPr>
          <p:cNvPr id="5" name="Picture 4" descr="20140104__BN20140103_Z00_BNCD05PCOLOGO~p1_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initiation</a:t>
            </a:r>
          </a:p>
          <a:p>
            <a:r>
              <a:rPr lang="en-US" dirty="0" smtClean="0"/>
              <a:t>Order receipt</a:t>
            </a:r>
          </a:p>
          <a:p>
            <a:r>
              <a:rPr lang="en-US" dirty="0" smtClean="0"/>
              <a:t>Sample kit preparation</a:t>
            </a:r>
          </a:p>
          <a:p>
            <a:r>
              <a:rPr lang="en-US" dirty="0" smtClean="0"/>
              <a:t>Sample receipt</a:t>
            </a:r>
          </a:p>
          <a:p>
            <a:r>
              <a:rPr lang="en-US" dirty="0" smtClean="0"/>
              <a:t>Accessioning</a:t>
            </a:r>
          </a:p>
          <a:p>
            <a:r>
              <a:rPr lang="en-US" dirty="0" smtClean="0"/>
              <a:t>Temporary sample storage</a:t>
            </a:r>
          </a:p>
          <a:p>
            <a:r>
              <a:rPr lang="en-US" dirty="0" err="1" smtClean="0"/>
              <a:t>Worklist</a:t>
            </a:r>
            <a:r>
              <a:rPr lang="en-US" dirty="0" smtClean="0"/>
              <a:t> generation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steps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preparation</a:t>
            </a:r>
          </a:p>
          <a:p>
            <a:r>
              <a:rPr lang="en-US" dirty="0" smtClean="0"/>
              <a:t>Sample analysis</a:t>
            </a:r>
          </a:p>
          <a:p>
            <a:r>
              <a:rPr lang="en-US" dirty="0" smtClean="0"/>
              <a:t>Data validation</a:t>
            </a:r>
          </a:p>
          <a:p>
            <a:r>
              <a:rPr lang="en-US" dirty="0" smtClean="0"/>
              <a:t>Data interpretation</a:t>
            </a:r>
          </a:p>
          <a:p>
            <a:r>
              <a:rPr lang="en-US" dirty="0" smtClean="0"/>
              <a:t>Reporting</a:t>
            </a:r>
            <a:endParaRPr lang="en-US" dirty="0"/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Time Chart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562100"/>
            <a:ext cx="6400800" cy="4800600"/>
          </a:xfrm>
        </p:spPr>
      </p:pic>
      <p:pic>
        <p:nvPicPr>
          <p:cNvPr id="5" name="Picture 4" descr="20140104__BN20140103_Z00_BNCD05PCOLOGO~p1_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 added activities</a:t>
            </a:r>
          </a:p>
          <a:p>
            <a:pPr lvl="1"/>
            <a:r>
              <a:rPr lang="en-US" dirty="0" smtClean="0"/>
              <a:t>Anything the customer is willing to pay for</a:t>
            </a:r>
          </a:p>
          <a:p>
            <a:pPr lvl="1"/>
            <a:r>
              <a:rPr lang="en-US" dirty="0" smtClean="0"/>
              <a:t>Anything that changes the form fit or function of the sample</a:t>
            </a:r>
          </a:p>
          <a:p>
            <a:r>
              <a:rPr lang="en-US" dirty="0" smtClean="0"/>
              <a:t>Non-value added activities</a:t>
            </a:r>
          </a:p>
          <a:p>
            <a:pPr lvl="1"/>
            <a:r>
              <a:rPr lang="en-US" dirty="0" smtClean="0"/>
              <a:t>Defects</a:t>
            </a:r>
          </a:p>
          <a:p>
            <a:pPr lvl="1"/>
            <a:r>
              <a:rPr lang="en-US" dirty="0" smtClean="0"/>
              <a:t>Excess processing</a:t>
            </a:r>
          </a:p>
          <a:p>
            <a:endParaRPr lang="en-US" dirty="0"/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value</a:t>
            </a:r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000" y="1447800"/>
            <a:ext cx="6604000" cy="4953000"/>
          </a:xfrm>
        </p:spPr>
      </p:pic>
      <p:pic>
        <p:nvPicPr>
          <p:cNvPr id="5" name="Picture 4" descr="20140104__BN20140103_Z00_BNCD05PCOLOGO~p1_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239 hours spent on non-value added activities!</a:t>
            </a:r>
          </a:p>
          <a:p>
            <a:r>
              <a:rPr lang="en-US" dirty="0" smtClean="0"/>
              <a:t>Only 13 hours were value added!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State</a:t>
            </a:r>
            <a:endParaRPr lang="en-US" dirty="0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676400"/>
            <a:ext cx="5486400" cy="4114800"/>
          </a:xfrm>
        </p:spPr>
      </p:pic>
      <p:pic>
        <p:nvPicPr>
          <p:cNvPr id="5" name="Picture 4" descr="20140104__BN20140103_Z00_BNCD05PCOLOGO~p1_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36 opportunities for improvement</a:t>
            </a:r>
          </a:p>
          <a:p>
            <a:r>
              <a:rPr lang="en-US" dirty="0" smtClean="0"/>
              <a:t>Prioritized based on implementation time, customer centeredness, improved turnaround time, error reduction, efficiency, safety, work balance and cost.</a:t>
            </a:r>
            <a:endParaRPr lang="en-US" dirty="0"/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Reducing analytical batch sizes and increasing the frequency of analyses</a:t>
            </a:r>
          </a:p>
          <a:p>
            <a:r>
              <a:rPr lang="en-US" dirty="0" smtClean="0"/>
              <a:t>Middleware to interface instrumentation with the LIMS</a:t>
            </a:r>
          </a:p>
          <a:p>
            <a:r>
              <a:rPr lang="en-US" dirty="0" smtClean="0"/>
              <a:t>Staggering shifts</a:t>
            </a:r>
          </a:p>
          <a:p>
            <a:r>
              <a:rPr lang="en-US" dirty="0" smtClean="0"/>
              <a:t>Cross training analysts for reporting</a:t>
            </a:r>
          </a:p>
          <a:p>
            <a:r>
              <a:rPr lang="en-US" dirty="0" smtClean="0"/>
              <a:t>Automation of manual analyses</a:t>
            </a:r>
            <a:endParaRPr lang="en-US" dirty="0"/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Follow a product’s production path from beginning to end.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 visual representation of every process in the material and information flow.</a:t>
            </a:r>
            <a:endParaRPr lang="en-US" dirty="0"/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Turnaround Time</a:t>
            </a:r>
            <a:endParaRPr lang="en-US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7239000" cy="4648200"/>
          </a:xfrm>
        </p:spPr>
      </p:pic>
      <p:pic>
        <p:nvPicPr>
          <p:cNvPr id="5" name="Picture 4" descr="20140104__BN20140103_Z00_BNCD05PCOLOGO~p1_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work (who wants to be non-value added?)</a:t>
            </a:r>
          </a:p>
          <a:p>
            <a:r>
              <a:rPr lang="en-US" dirty="0" smtClean="0"/>
              <a:t>Diminishing returns sometimes “better beats best”</a:t>
            </a:r>
          </a:p>
          <a:p>
            <a:r>
              <a:rPr lang="en-US" dirty="0" smtClean="0"/>
              <a:t>Strong management support</a:t>
            </a:r>
          </a:p>
          <a:p>
            <a:r>
              <a:rPr lang="en-US" dirty="0" smtClean="0"/>
              <a:t>Willingness to change</a:t>
            </a:r>
          </a:p>
          <a:p>
            <a:endParaRPr lang="en-US" dirty="0"/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VSM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</a:p>
          <a:p>
            <a:r>
              <a:rPr lang="en-US" dirty="0" smtClean="0"/>
              <a:t>Prioritization</a:t>
            </a:r>
          </a:p>
          <a:p>
            <a:r>
              <a:rPr lang="en-US" dirty="0" smtClean="0"/>
              <a:t>Workspace Organization</a:t>
            </a:r>
            <a:endParaRPr lang="en-US" dirty="0"/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VSM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Value</a:t>
            </a:r>
          </a:p>
          <a:p>
            <a:r>
              <a:rPr lang="en-US" dirty="0" smtClean="0"/>
              <a:t>Eliminate Waste</a:t>
            </a:r>
          </a:p>
          <a:p>
            <a:r>
              <a:rPr lang="en-US" dirty="0" smtClean="0"/>
              <a:t>Reduce Lead Time</a:t>
            </a:r>
          </a:p>
          <a:p>
            <a:r>
              <a:rPr lang="en-US" dirty="0" smtClean="0"/>
              <a:t>Reduce Total Costs</a:t>
            </a:r>
            <a:endParaRPr lang="en-US" dirty="0"/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the customers’ demand for a quality product at the time they need it and for a price they are willing to pay.</a:t>
            </a:r>
          </a:p>
          <a:p>
            <a:r>
              <a:rPr lang="en-US" dirty="0" smtClean="0"/>
              <a:t>Create agile and efficient business processes</a:t>
            </a:r>
          </a:p>
          <a:p>
            <a:r>
              <a:rPr lang="en-US" dirty="0" smtClean="0"/>
              <a:t>Manage total costs and ROI.</a:t>
            </a:r>
            <a:endParaRPr lang="en-US" dirty="0"/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Quality</a:t>
            </a:r>
          </a:p>
          <a:p>
            <a:pPr lvl="1"/>
            <a:r>
              <a:rPr lang="en-US" dirty="0" smtClean="0"/>
              <a:t>Understand customer expectation and requirements</a:t>
            </a:r>
          </a:p>
          <a:p>
            <a:pPr lvl="1"/>
            <a:r>
              <a:rPr lang="en-US" dirty="0" smtClean="0"/>
              <a:t>Review process</a:t>
            </a:r>
          </a:p>
          <a:p>
            <a:pPr lvl="1"/>
            <a:r>
              <a:rPr lang="en-US" dirty="0" smtClean="0"/>
              <a:t>Problem-solving</a:t>
            </a:r>
          </a:p>
          <a:p>
            <a:pPr lvl="1"/>
            <a:r>
              <a:rPr lang="en-US" dirty="0" smtClean="0"/>
              <a:t>Performance Metrics</a:t>
            </a:r>
            <a:endParaRPr lang="en-US" dirty="0"/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Waste</a:t>
            </a:r>
          </a:p>
          <a:p>
            <a:pPr lvl="1"/>
            <a:r>
              <a:rPr lang="en-US" dirty="0" smtClean="0"/>
              <a:t>Overproduction</a:t>
            </a:r>
          </a:p>
          <a:p>
            <a:pPr lvl="1"/>
            <a:r>
              <a:rPr lang="en-US" dirty="0" smtClean="0"/>
              <a:t>Waiting</a:t>
            </a:r>
          </a:p>
          <a:p>
            <a:pPr lvl="1"/>
            <a:r>
              <a:rPr lang="en-US" dirty="0" smtClean="0"/>
              <a:t>Transport</a:t>
            </a:r>
          </a:p>
          <a:p>
            <a:pPr lvl="1"/>
            <a:r>
              <a:rPr lang="en-US" dirty="0" smtClean="0"/>
              <a:t>Extra Processing</a:t>
            </a:r>
          </a:p>
          <a:p>
            <a:pPr lvl="1"/>
            <a:r>
              <a:rPr lang="en-US" dirty="0" smtClean="0"/>
              <a:t>Inventory</a:t>
            </a:r>
          </a:p>
          <a:p>
            <a:pPr lvl="1"/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Defects</a:t>
            </a:r>
            <a:endParaRPr lang="en-US" dirty="0"/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Lead Time</a:t>
            </a:r>
          </a:p>
          <a:p>
            <a:pPr lvl="1"/>
            <a:r>
              <a:rPr lang="en-US" dirty="0" smtClean="0"/>
              <a:t>Cycle Time</a:t>
            </a:r>
          </a:p>
          <a:p>
            <a:pPr lvl="1"/>
            <a:r>
              <a:rPr lang="en-US" dirty="0" smtClean="0"/>
              <a:t>Batch Delay</a:t>
            </a:r>
          </a:p>
          <a:p>
            <a:pPr lvl="1"/>
            <a:r>
              <a:rPr lang="en-US" dirty="0" smtClean="0"/>
              <a:t>Process Delay</a:t>
            </a:r>
          </a:p>
          <a:p>
            <a:pPr lvl="1"/>
            <a:endParaRPr lang="en-US" dirty="0"/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Highlights the connections among activities and information</a:t>
            </a:r>
          </a:p>
          <a:p>
            <a:r>
              <a:rPr lang="en-US" dirty="0" smtClean="0"/>
              <a:t>Employees understand entire value stream not just a single function</a:t>
            </a:r>
          </a:p>
          <a:p>
            <a:r>
              <a:rPr lang="en-US" dirty="0" smtClean="0"/>
              <a:t>Improve the decision-making process</a:t>
            </a:r>
          </a:p>
          <a:p>
            <a:r>
              <a:rPr lang="en-US" dirty="0" smtClean="0"/>
              <a:t>Easily identify areas of waste</a:t>
            </a:r>
            <a:endParaRPr lang="en-US" dirty="0"/>
          </a:p>
        </p:txBody>
      </p:sp>
      <p:pic>
        <p:nvPicPr>
          <p:cNvPr id="4" name="Picture 3" descr="20140104__BN20140103_Z00_BNCD05PCOLOGO~p1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965200" cy="96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1072150">
  <a:themeElements>
    <a:clrScheme name="Office Theme 13">
      <a:dk1>
        <a:srgbClr val="336600"/>
      </a:dk1>
      <a:lt1>
        <a:srgbClr val="FFFFFF"/>
      </a:lt1>
      <a:dk2>
        <a:srgbClr val="800080"/>
      </a:dk2>
      <a:lt2>
        <a:srgbClr val="969696"/>
      </a:lt2>
      <a:accent1>
        <a:srgbClr val="FDFBBB"/>
      </a:accent1>
      <a:accent2>
        <a:srgbClr val="FF9966"/>
      </a:accent2>
      <a:accent3>
        <a:srgbClr val="FFFFFF"/>
      </a:accent3>
      <a:accent4>
        <a:srgbClr val="2A5600"/>
      </a:accent4>
      <a:accent5>
        <a:srgbClr val="FEFDDA"/>
      </a:accent5>
      <a:accent6>
        <a:srgbClr val="E78A5C"/>
      </a:accent6>
      <a:hlink>
        <a:srgbClr val="FF7C80"/>
      </a:hlink>
      <a:folHlink>
        <a:srgbClr val="9966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8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F6D6"/>
        </a:accent1>
        <a:accent2>
          <a:srgbClr val="FF9999"/>
        </a:accent2>
        <a:accent3>
          <a:srgbClr val="FFFFFF"/>
        </a:accent3>
        <a:accent4>
          <a:srgbClr val="6C0000"/>
        </a:accent4>
        <a:accent5>
          <a:srgbClr val="F5FAE8"/>
        </a:accent5>
        <a:accent6>
          <a:srgbClr val="E78A8A"/>
        </a:accent6>
        <a:hlink>
          <a:srgbClr val="3333CC"/>
        </a:hlink>
        <a:folHlink>
          <a:srgbClr val="5479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6699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D6EEAA"/>
        </a:accent2>
        <a:accent3>
          <a:srgbClr val="ECFAF7"/>
        </a:accent3>
        <a:accent4>
          <a:srgbClr val="565682"/>
        </a:accent4>
        <a:accent5>
          <a:srgbClr val="FFFFFF"/>
        </a:accent5>
        <a:accent6>
          <a:srgbClr val="C2D89A"/>
        </a:accent6>
        <a:hlink>
          <a:srgbClr val="D07A91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00"/>
        </a:dk1>
        <a:lt1>
          <a:srgbClr val="FFFFFF"/>
        </a:lt1>
        <a:dk2>
          <a:srgbClr val="000000"/>
        </a:dk2>
        <a:lt2>
          <a:srgbClr val="808080"/>
        </a:lt2>
        <a:accent1>
          <a:srgbClr val="E3CFCD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EFE4E3"/>
        </a:accent5>
        <a:accent6>
          <a:srgbClr val="2D2D8A"/>
        </a:accent6>
        <a:hlink>
          <a:srgbClr val="8F8F5D"/>
        </a:hlink>
        <a:folHlink>
          <a:srgbClr val="717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5C1F00"/>
        </a:dk1>
        <a:lt1>
          <a:srgbClr val="CC3300"/>
        </a:lt1>
        <a:dk2>
          <a:srgbClr val="800000"/>
        </a:dk2>
        <a:lt2>
          <a:srgbClr val="DFD293"/>
        </a:lt2>
        <a:accent1>
          <a:srgbClr val="FFD0C1"/>
        </a:accent1>
        <a:accent2>
          <a:srgbClr val="BE7960"/>
        </a:accent2>
        <a:accent3>
          <a:srgbClr val="C0AAAA"/>
        </a:accent3>
        <a:accent4>
          <a:srgbClr val="AE2A00"/>
        </a:accent4>
        <a:accent5>
          <a:srgbClr val="FFE4DD"/>
        </a:accent5>
        <a:accent6>
          <a:srgbClr val="AC6D56"/>
        </a:accent6>
        <a:hlink>
          <a:srgbClr val="FFFFFF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2D2015"/>
        </a:dk1>
        <a:lt1>
          <a:srgbClr val="808000"/>
        </a:lt1>
        <a:dk2>
          <a:srgbClr val="523E26"/>
        </a:dk2>
        <a:lt2>
          <a:srgbClr val="DFC08D"/>
        </a:lt2>
        <a:accent1>
          <a:srgbClr val="BEA99C"/>
        </a:accent1>
        <a:accent2>
          <a:srgbClr val="8F5F2F"/>
        </a:accent2>
        <a:accent3>
          <a:srgbClr val="B3AFAC"/>
        </a:accent3>
        <a:accent4>
          <a:srgbClr val="6C6C00"/>
        </a:accent4>
        <a:accent5>
          <a:srgbClr val="DBD1CB"/>
        </a:accent5>
        <a:accent6>
          <a:srgbClr val="81552A"/>
        </a:accent6>
        <a:hlink>
          <a:srgbClr val="CDDEAE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800000"/>
        </a:dk1>
        <a:lt1>
          <a:srgbClr val="A3A46A"/>
        </a:lt1>
        <a:dk2>
          <a:srgbClr val="FFFFFF"/>
        </a:dk2>
        <a:lt2>
          <a:srgbClr val="3E3E5C"/>
        </a:lt2>
        <a:accent1>
          <a:srgbClr val="D3CAA5"/>
        </a:accent1>
        <a:accent2>
          <a:srgbClr val="93AB73"/>
        </a:accent2>
        <a:accent3>
          <a:srgbClr val="CECFB9"/>
        </a:accent3>
        <a:accent4>
          <a:srgbClr val="6C0000"/>
        </a:accent4>
        <a:accent5>
          <a:srgbClr val="E6E1CF"/>
        </a:accent5>
        <a:accent6>
          <a:srgbClr val="859B68"/>
        </a:accent6>
        <a:hlink>
          <a:srgbClr val="A7777C"/>
        </a:hlink>
        <a:folHlink>
          <a:srgbClr val="EEFF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777777"/>
        </a:lt1>
        <a:dk2>
          <a:srgbClr val="5F5F5F"/>
        </a:dk2>
        <a:lt2>
          <a:srgbClr val="E3EBF1"/>
        </a:lt2>
        <a:accent1>
          <a:srgbClr val="A1BD79"/>
        </a:accent1>
        <a:accent2>
          <a:srgbClr val="468A4B"/>
        </a:accent2>
        <a:accent3>
          <a:srgbClr val="B6B6B6"/>
        </a:accent3>
        <a:accent4>
          <a:srgbClr val="656565"/>
        </a:accent4>
        <a:accent5>
          <a:srgbClr val="CDDBBE"/>
        </a:accent5>
        <a:accent6>
          <a:srgbClr val="3F7D43"/>
        </a:accent6>
        <a:hlink>
          <a:srgbClr val="F2D1CA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0B000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09F00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993300"/>
        </a:dk1>
        <a:lt1>
          <a:srgbClr val="E8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8EAC7E"/>
        </a:accent2>
        <a:accent3>
          <a:srgbClr val="F2FFE9"/>
        </a:accent3>
        <a:accent4>
          <a:srgbClr val="822A00"/>
        </a:accent4>
        <a:accent5>
          <a:srgbClr val="FFFFFA"/>
        </a:accent5>
        <a:accent6>
          <a:srgbClr val="809B72"/>
        </a:accent6>
        <a:hlink>
          <a:srgbClr val="FF7C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800000"/>
        </a:dk1>
        <a:lt1>
          <a:srgbClr val="666633"/>
        </a:lt1>
        <a:dk2>
          <a:srgbClr val="FFFFFF"/>
        </a:dk2>
        <a:lt2>
          <a:srgbClr val="3E3E5C"/>
        </a:lt2>
        <a:accent1>
          <a:srgbClr val="D8C0B8"/>
        </a:accent1>
        <a:accent2>
          <a:srgbClr val="C2BF3A"/>
        </a:accent2>
        <a:accent3>
          <a:srgbClr val="B8B8AD"/>
        </a:accent3>
        <a:accent4>
          <a:srgbClr val="6C0000"/>
        </a:accent4>
        <a:accent5>
          <a:srgbClr val="E9DCD8"/>
        </a:accent5>
        <a:accent6>
          <a:srgbClr val="B0AD34"/>
        </a:accent6>
        <a:hlink>
          <a:srgbClr val="E9F2D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1793D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16D36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336600"/>
        </a:dk1>
        <a:lt1>
          <a:srgbClr val="FFFFFF"/>
        </a:lt1>
        <a:dk2>
          <a:srgbClr val="800080"/>
        </a:dk2>
        <a:lt2>
          <a:srgbClr val="969696"/>
        </a:lt2>
        <a:accent1>
          <a:srgbClr val="FDFBBB"/>
        </a:accent1>
        <a:accent2>
          <a:srgbClr val="FF9966"/>
        </a:accent2>
        <a:accent3>
          <a:srgbClr val="FFFFFF"/>
        </a:accent3>
        <a:accent4>
          <a:srgbClr val="2A5600"/>
        </a:accent4>
        <a:accent5>
          <a:srgbClr val="FEFDDA"/>
        </a:accent5>
        <a:accent6>
          <a:srgbClr val="E78A5C"/>
        </a:accent6>
        <a:hlink>
          <a:srgbClr val="FF7C8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01072150</Template>
  <TotalTime>157</TotalTime>
  <Words>337</Words>
  <Application>Microsoft Office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01072150</vt:lpstr>
      <vt:lpstr>Value Stream Mapping A Laboratory Tool</vt:lpstr>
      <vt:lpstr>What is VSM?</vt:lpstr>
      <vt:lpstr>What VSM is not</vt:lpstr>
      <vt:lpstr>Benefits of VSM</vt:lpstr>
      <vt:lpstr>Why?</vt:lpstr>
      <vt:lpstr>How?</vt:lpstr>
      <vt:lpstr>How?</vt:lpstr>
      <vt:lpstr>How?</vt:lpstr>
      <vt:lpstr>Current State</vt:lpstr>
      <vt:lpstr>Current State</vt:lpstr>
      <vt:lpstr>12 steps</vt:lpstr>
      <vt:lpstr>12 steps continued</vt:lpstr>
      <vt:lpstr>Lead Time Chart</vt:lpstr>
      <vt:lpstr>Value</vt:lpstr>
      <vt:lpstr>Identifying value</vt:lpstr>
      <vt:lpstr>Analysis</vt:lpstr>
      <vt:lpstr>Future State</vt:lpstr>
      <vt:lpstr>Analysis</vt:lpstr>
      <vt:lpstr>Improvements</vt:lpstr>
      <vt:lpstr>Turnaround Time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Stream Mapping</dc:title>
  <dc:creator>Administrator</dc:creator>
  <cp:lastModifiedBy>Administrator</cp:lastModifiedBy>
  <cp:revision>17</cp:revision>
  <cp:lastPrinted>1601-01-01T00:00:00Z</cp:lastPrinted>
  <dcterms:created xsi:type="dcterms:W3CDTF">2014-03-26T17:30:02Z</dcterms:created>
  <dcterms:modified xsi:type="dcterms:W3CDTF">2014-04-25T13:51:31Z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TC010721501033</vt:lpwstr>
  </property>
</Properties>
</file>